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SF_HailSnow"/>
      <p:regular r:id="rId23"/>
    </p:embeddedFont>
    <p:embeddedFont>
      <p:font typeface="Noto Sans CJK KR Regular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1.fntdata" Type="http://schemas.openxmlformats.org/officeDocument/2006/relationships/font"/><Relationship Id="rId24" Target="fonts/font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42.gif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43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44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45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46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47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13" Target="../media/image53.png" Type="http://schemas.openxmlformats.org/officeDocument/2006/relationships/image"/><Relationship Id="rId14" Target="../media/image54.png" Type="http://schemas.openxmlformats.org/officeDocument/2006/relationships/image"/><Relationship Id="rId15" Target="../media/image55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48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12" Target="../media/image26.png" Type="http://schemas.openxmlformats.org/officeDocument/2006/relationships/image"/><Relationship Id="rId13" Target="../media/image27.png" Type="http://schemas.openxmlformats.org/officeDocument/2006/relationships/image"/><Relationship Id="rId14" Target="../media/image28.png" Type="http://schemas.openxmlformats.org/officeDocument/2006/relationships/image"/><Relationship Id="rId15" Target="../media/image29.png" Type="http://schemas.openxmlformats.org/officeDocument/2006/relationships/image"/><Relationship Id="rId16" Target="../media/image30.png" Type="http://schemas.openxmlformats.org/officeDocument/2006/relationships/image"/><Relationship Id="rId17" Target="../media/image31.png" Type="http://schemas.openxmlformats.org/officeDocument/2006/relationships/image"/><Relationship Id="rId18" Target="../media/image32.png" Type="http://schemas.openxmlformats.org/officeDocument/2006/relationships/image"/><Relationship Id="rId19" Target="../media/image33.png" Type="http://schemas.openxmlformats.org/officeDocument/2006/relationships/image"/><Relationship Id="rId2" Target="../media/image9.png" Type="http://schemas.openxmlformats.org/officeDocument/2006/relationships/image"/><Relationship Id="rId20" Target="../media/image34.png" Type="http://schemas.openxmlformats.org/officeDocument/2006/relationships/image"/><Relationship Id="rId21" Target="../media/image35.png" Type="http://schemas.openxmlformats.org/officeDocument/2006/relationships/image"/><Relationship Id="rId22" Target="../media/image36.png" Type="http://schemas.openxmlformats.org/officeDocument/2006/relationships/image"/><Relationship Id="rId23" Target="../media/image37.pn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38.gif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39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40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41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889000"/>
            <a:ext cx="16497300" cy="95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4500" y="1231900"/>
            <a:ext cx="254000" cy="25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59000" y="1231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616200" y="1231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73400" y="1231900"/>
            <a:ext cx="2540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970000" y="6464300"/>
            <a:ext cx="1016000" cy="850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rot="0">
            <a:off x="16573500" y="8026400"/>
            <a:ext cx="51308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rot="0">
            <a:off x="16573500" y="8763000"/>
            <a:ext cx="5130800" cy="19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rot="0">
            <a:off x="16573500" y="9499600"/>
            <a:ext cx="5130800" cy="190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235200" y="4381500"/>
            <a:ext cx="11430000" cy="1524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8600" b="false" i="false" u="none" strike="noStrike" spc="-100">
                <a:solidFill>
                  <a:srgbClr val="595959"/>
                </a:solidFill>
                <a:latin typeface="SF_HailSnow"/>
              </a:rPr>
              <a:t>INSIDE 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06600" y="1206500"/>
            <a:ext cx="21336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595959"/>
                </a:solidFill>
                <a:latin typeface="SF_HailSnow"/>
              </a:rPr>
              <a:t>HWANGPARKLEENAE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35200" y="6477000"/>
            <a:ext cx="112776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감정카드와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AI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를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활용한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일기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작성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및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분석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서비스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992600" y="-1054100"/>
            <a:ext cx="1511300" cy="478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900" b="false" i="false" u="none" strike="noStrike" spc="-700">
                <a:solidFill>
                  <a:srgbClr val="E186BE">
                    <a:alpha val="20000"/>
                  </a:srgbClr>
                </a:solidFill>
                <a:latin typeface="SF_HailSnow"/>
              </a:rPr>
              <a:t>{</a:t>
            </a:r>
          </a:p>
        </p:txBody>
      </p:sp>
      <p:sp>
        <p:nvSpPr>
          <p:cNvPr name="TextBox 17" id="17"/>
          <p:cNvSpPr txBox="true"/>
          <p:nvPr/>
        </p:nvSpPr>
        <p:spPr>
          <a:xfrm rot="-840000">
            <a:off x="15036800" y="1841500"/>
            <a:ext cx="2489200" cy="532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9900" b="false" i="false" u="none" strike="noStrike" spc="-800">
                <a:solidFill>
                  <a:srgbClr val="595959">
                    <a:alpha val="20000"/>
                  </a:srgbClr>
                </a:solidFill>
                <a:latin typeface="SF_HailSnow"/>
              </a:rPr>
              <a:t>*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3900" y="2870200"/>
            <a:ext cx="2794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900" b="false" i="false" u="none" strike="noStrike" spc="-100">
                <a:solidFill>
                  <a:srgbClr val="595959"/>
                </a:solidFill>
                <a:latin typeface="SF_HailSnow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3900" y="4102100"/>
            <a:ext cx="2794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900" b="false" i="false" u="none" strike="noStrike">
                <a:solidFill>
                  <a:srgbClr val="595959"/>
                </a:solidFill>
                <a:latin typeface="SF_HailSnow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3900" y="5321300"/>
            <a:ext cx="2794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900" b="false" i="false" u="none" strike="noStrike">
                <a:solidFill>
                  <a:srgbClr val="595959"/>
                </a:solidFill>
                <a:latin typeface="SF_HailSnow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3900" y="6553200"/>
            <a:ext cx="2794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900" b="false" i="false" u="none" strike="noStrike">
                <a:solidFill>
                  <a:srgbClr val="595959"/>
                </a:solidFill>
                <a:latin typeface="SF_HailSnow"/>
              </a:rPr>
              <a:t>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3900" y="9017000"/>
            <a:ext cx="2794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900" b="false" i="false" u="none" strike="noStrike">
                <a:solidFill>
                  <a:srgbClr val="595959"/>
                </a:solidFill>
                <a:latin typeface="SF_HailSnow"/>
              </a:rPr>
              <a:t>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3900" y="7785100"/>
            <a:ext cx="2794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900" b="false" i="false" u="none" strike="noStrike">
                <a:solidFill>
                  <a:srgbClr val="595959"/>
                </a:solidFill>
                <a:latin typeface="SF_HailSnow"/>
              </a:rPr>
              <a:t>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889000"/>
            <a:ext cx="12827000" cy="1193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47800" y="1117600"/>
            <a:ext cx="11938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주요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기능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,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화면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설명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036800" y="1358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494000" y="1358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951200" y="1358900"/>
            <a:ext cx="2540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08400" y="1358900"/>
            <a:ext cx="254000" cy="25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3365500"/>
            <a:ext cx="118110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3000" y="3505200"/>
            <a:ext cx="203200" cy="20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35100" y="3505200"/>
            <a:ext cx="203200" cy="20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65300" y="3505200"/>
            <a:ext cx="203200" cy="203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461000" y="3467100"/>
            <a:ext cx="2794000" cy="241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293600" y="3530600"/>
            <a:ext cx="203200" cy="203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27100" y="3784600"/>
            <a:ext cx="11811000" cy="5372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27100" y="2463800"/>
            <a:ext cx="74930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카드</a:t>
            </a:r>
            <a:r>
              <a:rPr lang="en-US" sz="26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일기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42900" y="2667000"/>
            <a:ext cx="47117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감정</a:t>
            </a:r>
            <a:r>
              <a:rPr lang="en-US" sz="3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카드</a:t>
            </a:r>
            <a:r>
              <a:rPr lang="en-US" sz="3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일기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42900" y="3314700"/>
            <a:ext cx="4699000" cy="800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일상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중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느낄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수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있는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보편적인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감정들로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카드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구성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17500" y="4673600"/>
            <a:ext cx="46990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감정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선택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기반의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간단한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일기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작성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889000"/>
            <a:ext cx="12827000" cy="1193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47800" y="1117600"/>
            <a:ext cx="11938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주요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기능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,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화면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설명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036800" y="1358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494000" y="1358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951200" y="1358900"/>
            <a:ext cx="2540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08400" y="1358900"/>
            <a:ext cx="254000" cy="25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3073400"/>
            <a:ext cx="118110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3000" y="3213100"/>
            <a:ext cx="203200" cy="20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35100" y="3213100"/>
            <a:ext cx="203200" cy="20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65300" y="3213100"/>
            <a:ext cx="203200" cy="203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461000" y="3175000"/>
            <a:ext cx="2794000" cy="241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293600" y="3251200"/>
            <a:ext cx="203200" cy="203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27100" y="3594100"/>
            <a:ext cx="11811000" cy="6388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27100" y="2463800"/>
            <a:ext cx="74930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카드</a:t>
            </a:r>
            <a:r>
              <a:rPr lang="en-US" sz="26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일기</a:t>
            </a:r>
            <a:r>
              <a:rPr lang="en-US" sz="26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작성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42900" y="2667000"/>
            <a:ext cx="47117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감정</a:t>
            </a:r>
            <a:r>
              <a:rPr lang="en-US" sz="3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카드</a:t>
            </a:r>
            <a:r>
              <a:rPr lang="en-US" sz="3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일기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42900" y="3403600"/>
            <a:ext cx="46990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선택한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감정에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대한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짧은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메모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작성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889000"/>
            <a:ext cx="12827000" cy="1193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47800" y="1117600"/>
            <a:ext cx="11938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주요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기능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,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화면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설명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036800" y="1358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494000" y="1358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951200" y="1358900"/>
            <a:ext cx="2540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08400" y="1358900"/>
            <a:ext cx="254000" cy="25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3365500"/>
            <a:ext cx="118110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3000" y="3505200"/>
            <a:ext cx="203200" cy="20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35100" y="3505200"/>
            <a:ext cx="203200" cy="20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65300" y="3505200"/>
            <a:ext cx="203200" cy="203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461000" y="3467100"/>
            <a:ext cx="2794000" cy="241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293600" y="3530600"/>
            <a:ext cx="203200" cy="203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27100" y="3848100"/>
            <a:ext cx="11811000" cy="5613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27100" y="2463800"/>
            <a:ext cx="74930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카드</a:t>
            </a:r>
            <a:r>
              <a:rPr lang="en-US" sz="26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일기를</a:t>
            </a:r>
            <a:r>
              <a:rPr lang="en-US" sz="26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기반으로</a:t>
            </a:r>
            <a:r>
              <a:rPr lang="en-US" sz="2600" b="false" i="false" u="none" strike="noStrike">
                <a:solidFill>
                  <a:srgbClr val="595959"/>
                </a:solidFill>
                <a:latin typeface="SF_HailSnow"/>
              </a:rPr>
              <a:t> AI </a:t>
            </a: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작문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42900" y="2667000"/>
            <a:ext cx="47117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595959"/>
                </a:solidFill>
                <a:latin typeface="SF_HailSnow"/>
              </a:rPr>
              <a:t>AI </a:t>
            </a: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일기</a:t>
            </a:r>
            <a:r>
              <a:rPr lang="en-US" sz="3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작문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42900" y="3314700"/>
            <a:ext cx="4699000" cy="1524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감정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카드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데이터를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바탕으로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AI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가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일기를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자동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생성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.</a:t>
            </a:r>
          </a:p>
          <a:p>
            <a:pPr algn="l" lvl="0" indent="-342900" marL="342900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사용자의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감정을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반영한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맞춤형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텍스트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제공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889000"/>
            <a:ext cx="12827000" cy="1193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47800" y="1117600"/>
            <a:ext cx="11938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주요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기능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,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화면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설명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036800" y="1358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494000" y="1358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951200" y="1358900"/>
            <a:ext cx="2540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08400" y="1358900"/>
            <a:ext cx="254000" cy="25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3365500"/>
            <a:ext cx="118110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3000" y="3505200"/>
            <a:ext cx="203200" cy="20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35100" y="3505200"/>
            <a:ext cx="203200" cy="20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65300" y="3505200"/>
            <a:ext cx="203200" cy="203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461000" y="3467100"/>
            <a:ext cx="2794000" cy="241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293600" y="3530600"/>
            <a:ext cx="203200" cy="203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27100" y="3822700"/>
            <a:ext cx="11811000" cy="49022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27100" y="2463800"/>
            <a:ext cx="74930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자유</a:t>
            </a:r>
            <a:r>
              <a:rPr lang="en-US" sz="26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일기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42900" y="2667000"/>
            <a:ext cx="47117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자유</a:t>
            </a:r>
            <a:r>
              <a:rPr lang="en-US" sz="3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일기</a:t>
            </a:r>
            <a:r>
              <a:rPr lang="en-US" sz="3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작성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79400" y="3276600"/>
            <a:ext cx="4699000" cy="1155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자유롭게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텍스트로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하루를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기록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.</a:t>
            </a:r>
          </a:p>
          <a:p>
            <a:pPr algn="l" lvl="0" indent="-342900" marL="342900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감정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제한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없이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창의적으로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작성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가능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889000"/>
            <a:ext cx="12827000" cy="1193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47800" y="1117600"/>
            <a:ext cx="11938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주요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기능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,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화면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설명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036800" y="1358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494000" y="1358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951200" y="1358900"/>
            <a:ext cx="2540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08400" y="1358900"/>
            <a:ext cx="254000" cy="25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2413000"/>
            <a:ext cx="118110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3000" y="2552700"/>
            <a:ext cx="203200" cy="20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35100" y="2552700"/>
            <a:ext cx="203200" cy="20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65300" y="2552700"/>
            <a:ext cx="203200" cy="203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461000" y="2514600"/>
            <a:ext cx="2794000" cy="241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293600" y="2578100"/>
            <a:ext cx="203200" cy="203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27100" y="2933700"/>
            <a:ext cx="11811000" cy="4953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3042900" y="2667000"/>
            <a:ext cx="47117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감정카드</a:t>
            </a:r>
            <a:r>
              <a:rPr lang="en-US" sz="3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이미지</a:t>
            </a:r>
            <a:r>
              <a:rPr lang="en-US" sz="3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생성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66700" y="3378200"/>
            <a:ext cx="4699000" cy="1155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감정별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색상과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패턴을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활용한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Dall -E Ai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이미지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생성</a:t>
            </a:r>
          </a:p>
          <a:p>
            <a:pPr algn="l" lvl="0" indent="-342900" marL="342900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감정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표현을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시각화하여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저장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68300" y="4749800"/>
            <a:ext cx="47117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감정</a:t>
            </a:r>
            <a:r>
              <a:rPr lang="en-US" sz="3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분석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79400" y="5372100"/>
            <a:ext cx="4699000" cy="800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작성된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일기에서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감정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비율을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분석</a:t>
            </a:r>
          </a:p>
          <a:p>
            <a:pPr algn="l" lvl="0" indent="-342900" marL="342900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상위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3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감정에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대한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그래프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제공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17500" y="6426200"/>
            <a:ext cx="47117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주간</a:t>
            </a:r>
            <a:r>
              <a:rPr lang="en-US" sz="3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요약</a:t>
            </a:r>
            <a:r>
              <a:rPr lang="en-US" sz="3000" b="false" i="false" u="none" strike="noStrike">
                <a:solidFill>
                  <a:srgbClr val="595959"/>
                </a:solidFill>
                <a:latin typeface="SF_HailSnow"/>
              </a:rPr>
              <a:t> (</a:t>
            </a: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주간</a:t>
            </a:r>
            <a:r>
              <a:rPr lang="en-US" sz="3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일기</a:t>
            </a:r>
            <a:r>
              <a:rPr lang="en-US" sz="3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작성도</a:t>
            </a:r>
            <a:r>
              <a:rPr lang="en-US" sz="3000" b="false" i="false" u="none" strike="noStrike">
                <a:solidFill>
                  <a:srgbClr val="595959"/>
                </a:solidFill>
                <a:latin typeface="SF_HailSnow"/>
              </a:rPr>
              <a:t>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979400" y="7061200"/>
            <a:ext cx="46990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일주일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 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간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일기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작성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비율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시각화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889000"/>
            <a:ext cx="12827000" cy="1193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47800" y="1117600"/>
            <a:ext cx="11938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주요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기능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,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화면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설명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036800" y="1358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494000" y="1358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951200" y="1358900"/>
            <a:ext cx="2540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08400" y="1358900"/>
            <a:ext cx="254000" cy="25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2413000"/>
            <a:ext cx="118110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3000" y="2552700"/>
            <a:ext cx="203200" cy="20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35100" y="2552700"/>
            <a:ext cx="203200" cy="20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65300" y="2552700"/>
            <a:ext cx="203200" cy="203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461000" y="2514600"/>
            <a:ext cx="2794000" cy="241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293600" y="2578100"/>
            <a:ext cx="203200" cy="203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27100" y="2870200"/>
            <a:ext cx="11811000" cy="42418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27100" y="7289800"/>
            <a:ext cx="103251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서비스</a:t>
            </a:r>
            <a:r>
              <a:rPr lang="en-US" sz="2600" b="false" i="false" u="none" strike="noStrike">
                <a:solidFill>
                  <a:srgbClr val="595959"/>
                </a:solidFill>
                <a:latin typeface="SF_HailSnow"/>
              </a:rPr>
              <a:t> URL: https://insideu-e7710.firebaseapp.com/#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42900" y="2667000"/>
            <a:ext cx="47117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인사이트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66700" y="3378200"/>
            <a:ext cx="4699000" cy="1155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감정별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색상과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패턴을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활용한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Dall -E Ai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이미지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생성</a:t>
            </a:r>
          </a:p>
          <a:p>
            <a:pPr algn="l" lvl="0" indent="-342900" marL="342900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감정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표현을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시각화하여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저장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17500" y="4927600"/>
            <a:ext cx="47117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오늘의</a:t>
            </a:r>
            <a:r>
              <a:rPr lang="en-US" sz="3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일기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79400" y="5473700"/>
            <a:ext cx="4699000" cy="800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앞서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작성한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일기를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인사이트와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함께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다시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확인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가능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889000"/>
            <a:ext cx="12827000" cy="1193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47800" y="1117600"/>
            <a:ext cx="11938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향후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개선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사항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036800" y="1358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494000" y="1358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951200" y="1358900"/>
            <a:ext cx="2540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08400" y="1358900"/>
            <a:ext cx="254000" cy="25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58900" y="7721600"/>
            <a:ext cx="7378700" cy="1727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3500" y="2603500"/>
            <a:ext cx="7391400" cy="137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 rot="0">
            <a:off x="1320800" y="7759700"/>
            <a:ext cx="7404100" cy="1689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3136900" y="5842000"/>
            <a:ext cx="3784600" cy="38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819400" y="3035300"/>
            <a:ext cx="4368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700" b="false" i="false" u="none" strike="noStrike" spc="-100">
                <a:solidFill>
                  <a:srgbClr val="595959"/>
                </a:solidFill>
                <a:ea typeface="SF_HailSnow"/>
              </a:rPr>
              <a:t>친구</a:t>
            </a:r>
            <a:r>
              <a:rPr lang="en-US" sz="2700" b="false" i="false" u="none" strike="noStrike" spc="-1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700" b="false" i="false" u="none" strike="noStrike" spc="-100">
                <a:solidFill>
                  <a:srgbClr val="595959"/>
                </a:solidFill>
                <a:ea typeface="SF_HailSnow"/>
              </a:rPr>
              <a:t>기능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45700" y="7721600"/>
            <a:ext cx="7378700" cy="1727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33000" y="2603500"/>
            <a:ext cx="7391400" cy="137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 rot="0">
            <a:off x="10020300" y="7759700"/>
            <a:ext cx="7404100" cy="1689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836400" y="5842000"/>
            <a:ext cx="3784600" cy="38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58900" y="4038600"/>
            <a:ext cx="7378700" cy="3492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134600" y="4292600"/>
            <a:ext cx="7289800" cy="3086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58900" y="4025900"/>
            <a:ext cx="7378700" cy="3505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071100" y="4216400"/>
            <a:ext cx="7378700" cy="31496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1417300" y="3035300"/>
            <a:ext cx="4724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700" b="false" i="false" u="none" strike="noStrike" spc="-100">
                <a:solidFill>
                  <a:srgbClr val="595959"/>
                </a:solidFill>
                <a:ea typeface="SF_HailSnow"/>
              </a:rPr>
              <a:t>하루</a:t>
            </a:r>
            <a:r>
              <a:rPr lang="en-US" sz="2700" b="false" i="false" u="none" strike="noStrike" spc="-1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700" b="false" i="false" u="none" strike="noStrike" spc="-100">
                <a:solidFill>
                  <a:srgbClr val="595959"/>
                </a:solidFill>
                <a:ea typeface="SF_HailSnow"/>
              </a:rPr>
              <a:t>일과</a:t>
            </a:r>
            <a:r>
              <a:rPr lang="en-US" sz="2700" b="false" i="false" u="none" strike="noStrike" spc="-1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700" b="false" i="false" u="none" strike="noStrike" spc="-100">
                <a:solidFill>
                  <a:srgbClr val="595959"/>
                </a:solidFill>
                <a:ea typeface="SF_HailSnow"/>
              </a:rPr>
              <a:t>자동</a:t>
            </a:r>
            <a:r>
              <a:rPr lang="en-US" sz="2700" b="false" i="false" u="none" strike="noStrike" spc="-1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700" b="false" i="false" u="none" strike="noStrike" spc="-100">
                <a:solidFill>
                  <a:srgbClr val="595959"/>
                </a:solidFill>
                <a:ea typeface="SF_HailSnow"/>
              </a:rPr>
              <a:t>기록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38300" y="7962900"/>
            <a:ext cx="6616700" cy="1155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친구와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연결된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사용자들에게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일기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작성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알림을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제공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.</a:t>
            </a:r>
          </a:p>
          <a:p>
            <a:pPr algn="l" lvl="0" indent="-342900" marL="342900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서로의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기록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상태를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공유하며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긍정적인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동기부여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제공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77500" y="7772400"/>
            <a:ext cx="6616700" cy="1524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위치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정보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,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캘린더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이벤트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,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운동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기록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등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데이터를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활용해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하루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일과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자동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요약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.</a:t>
            </a:r>
          </a:p>
          <a:p>
            <a:pPr algn="l" lvl="0" indent="-342900" marL="342900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사용자가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추가적인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정보를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입력하지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않아도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간편하게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하루를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돌아볼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수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있음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889000"/>
            <a:ext cx="16497300" cy="95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4500" y="1231900"/>
            <a:ext cx="254000" cy="25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59000" y="1231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616200" y="1231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73400" y="1231900"/>
            <a:ext cx="254000" cy="254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947900" y="1206500"/>
            <a:ext cx="1892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595959"/>
                </a:solidFill>
                <a:latin typeface="SF_HailSnow"/>
              </a:rPr>
              <a:t>MIRI INTELLIGENCE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5300" y="2755900"/>
            <a:ext cx="149352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000" b="false" i="false" u="none" strike="noStrike" spc="-100">
                <a:solidFill>
                  <a:srgbClr val="595959"/>
                </a:solidFill>
                <a:latin typeface="SF_HailSnow"/>
              </a:rPr>
              <a:t>Q&amp;A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5300" y="9131300"/>
            <a:ext cx="1483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감사합니다</a:t>
            </a:r>
            <a:r>
              <a:rPr lang="en-US" sz="3000" b="false" i="false" u="none" strike="noStrike">
                <a:solidFill>
                  <a:srgbClr val="595959"/>
                </a:solidFill>
                <a:latin typeface="SF_HailSnow"/>
              </a:rPr>
              <a:t>. (_ _)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889000"/>
            <a:ext cx="12827000" cy="1193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47800" y="1117600"/>
            <a:ext cx="11938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목차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036800" y="1358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494000" y="1358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951200" y="1358900"/>
            <a:ext cx="2540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08400" y="1358900"/>
            <a:ext cx="254000" cy="254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27200" y="3276600"/>
            <a:ext cx="74803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SF_HailSnow"/>
              </a:rPr>
              <a:t>기획</a:t>
            </a:r>
            <a:r>
              <a:rPr lang="en-US" sz="22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SF_HailSnow"/>
              </a:rPr>
              <a:t>의도</a:t>
            </a:r>
            <a:r>
              <a:rPr lang="en-US" sz="2200" b="false" i="false" u="none" strike="noStrike">
                <a:solidFill>
                  <a:srgbClr val="595959"/>
                </a:solidFill>
                <a:latin typeface="SF_HailSnow"/>
              </a:rPr>
              <a:t>, </a:t>
            </a:r>
            <a:r>
              <a:rPr lang="ko-KR" sz="2200" b="false" i="false" u="none" strike="noStrike">
                <a:solidFill>
                  <a:srgbClr val="595959"/>
                </a:solidFill>
                <a:ea typeface="SF_HailSnow"/>
              </a:rPr>
              <a:t>프로젝트</a:t>
            </a:r>
            <a:r>
              <a:rPr lang="en-US" sz="22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SF_HailSnow"/>
              </a:rPr>
              <a:t>주제</a:t>
            </a:r>
            <a:r>
              <a:rPr lang="en-US" sz="2200" b="false" i="false" u="none" strike="noStrike">
                <a:solidFill>
                  <a:srgbClr val="595959"/>
                </a:solidFill>
                <a:latin typeface="SF_HailSnow"/>
              </a:rPr>
              <a:t>, </a:t>
            </a:r>
            <a:r>
              <a:rPr lang="ko-KR" sz="2200" b="false" i="false" u="none" strike="noStrike">
                <a:solidFill>
                  <a:srgbClr val="595959"/>
                </a:solidFill>
                <a:ea typeface="SF_HailSnow"/>
              </a:rPr>
              <a:t>주제</a:t>
            </a:r>
            <a:r>
              <a:rPr lang="en-US" sz="22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SF_HailSnow"/>
              </a:rPr>
              <a:t>선정</a:t>
            </a:r>
            <a:r>
              <a:rPr lang="en-US" sz="22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SF_HailSnow"/>
              </a:rPr>
              <a:t>배경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7200" y="2552700"/>
            <a:ext cx="74930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프로젝트</a:t>
            </a:r>
            <a:r>
              <a:rPr lang="en-US" sz="26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개요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23900" y="2870200"/>
            <a:ext cx="2794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900" b="false" i="false" u="none" strike="noStrike" spc="-100">
                <a:solidFill>
                  <a:srgbClr val="595959"/>
                </a:solidFill>
                <a:latin typeface="SF_HailSnow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3900" y="4102100"/>
            <a:ext cx="2794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900" b="false" i="false" u="none" strike="noStrike">
                <a:solidFill>
                  <a:srgbClr val="595959"/>
                </a:solidFill>
                <a:latin typeface="SF_HailSnow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3900" y="5321300"/>
            <a:ext cx="2794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900" b="false" i="false" u="none" strike="noStrike">
                <a:solidFill>
                  <a:srgbClr val="595959"/>
                </a:solidFill>
                <a:latin typeface="SF_HailSnow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3900" y="6553200"/>
            <a:ext cx="2794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900" b="false" i="false" u="none" strike="noStrike">
                <a:solidFill>
                  <a:srgbClr val="595959"/>
                </a:solidFill>
                <a:latin typeface="SF_HailSnow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7200" y="4572000"/>
            <a:ext cx="74803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SF_HailSnow"/>
              </a:rPr>
              <a:t>기술</a:t>
            </a:r>
            <a:r>
              <a:rPr lang="en-US" sz="22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SF_HailSnow"/>
              </a:rPr>
              <a:t>스텍</a:t>
            </a:r>
            <a:r>
              <a:rPr lang="en-US" sz="2200" b="false" i="false" u="none" strike="noStrike">
                <a:solidFill>
                  <a:srgbClr val="595959"/>
                </a:solidFill>
                <a:latin typeface="SF_HailSnow"/>
              </a:rPr>
              <a:t>, </a:t>
            </a:r>
            <a:r>
              <a:rPr lang="ko-KR" sz="2200" b="false" i="false" u="none" strike="noStrike">
                <a:solidFill>
                  <a:srgbClr val="595959"/>
                </a:solidFill>
                <a:ea typeface="SF_HailSnow"/>
              </a:rPr>
              <a:t>개발</a:t>
            </a:r>
            <a:r>
              <a:rPr lang="en-US" sz="2200" b="false" i="false" u="none" strike="noStrike">
                <a:solidFill>
                  <a:srgbClr val="595959"/>
                </a:solidFill>
                <a:latin typeface="SF_HailSnow"/>
              </a:rPr>
              <a:t>/</a:t>
            </a:r>
            <a:r>
              <a:rPr lang="ko-KR" sz="2200" b="false" i="false" u="none" strike="noStrike">
                <a:solidFill>
                  <a:srgbClr val="595959"/>
                </a:solidFill>
                <a:ea typeface="SF_HailSnow"/>
              </a:rPr>
              <a:t>협업</a:t>
            </a:r>
            <a:r>
              <a:rPr lang="en-US" sz="22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SF_HailSnow"/>
              </a:rPr>
              <a:t>툴</a:t>
            </a:r>
            <a:r>
              <a:rPr lang="en-US" sz="2200" b="false" i="false" u="none" strike="noStrike">
                <a:solidFill>
                  <a:srgbClr val="595959"/>
                </a:solidFill>
                <a:latin typeface="SF_HailSnow"/>
              </a:rPr>
              <a:t>, </a:t>
            </a:r>
            <a:r>
              <a:rPr lang="ko-KR" sz="2200" b="false" i="false" u="none" strike="noStrike">
                <a:solidFill>
                  <a:srgbClr val="595959"/>
                </a:solidFill>
                <a:ea typeface="SF_HailSnow"/>
              </a:rPr>
              <a:t>프로젝트</a:t>
            </a:r>
            <a:r>
              <a:rPr lang="en-US" sz="22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SF_HailSnow"/>
              </a:rPr>
              <a:t>설계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27200" y="3848100"/>
            <a:ext cx="74930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프로젝트</a:t>
            </a:r>
            <a:r>
              <a:rPr lang="en-US" sz="26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설계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27200" y="5791200"/>
            <a:ext cx="74803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SF_HailSnow"/>
              </a:rPr>
              <a:t>주요</a:t>
            </a:r>
            <a:r>
              <a:rPr lang="en-US" sz="22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SF_HailSnow"/>
              </a:rPr>
              <a:t>기능</a:t>
            </a:r>
            <a:r>
              <a:rPr lang="en-US" sz="22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SF_HailSnow"/>
              </a:rPr>
              <a:t>시연</a:t>
            </a:r>
            <a:r>
              <a:rPr lang="en-US" sz="22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SF_HailSnow"/>
              </a:rPr>
              <a:t>및</a:t>
            </a:r>
            <a:r>
              <a:rPr lang="en-US" sz="22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SF_HailSnow"/>
              </a:rPr>
              <a:t>화면</a:t>
            </a:r>
            <a:r>
              <a:rPr lang="en-US" sz="22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SF_HailSnow"/>
              </a:rPr>
              <a:t>설명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27200" y="5080000"/>
            <a:ext cx="74930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프로젝트</a:t>
            </a:r>
            <a:r>
              <a:rPr lang="en-US" sz="26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주요</a:t>
            </a:r>
            <a:r>
              <a:rPr lang="en-US" sz="26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기능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76400" y="7239000"/>
            <a:ext cx="74803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SF_HailSnow"/>
              </a:rPr>
              <a:t>기대효과</a:t>
            </a:r>
            <a:r>
              <a:rPr lang="en-US" sz="2200" b="false" i="false" u="none" strike="noStrike">
                <a:solidFill>
                  <a:srgbClr val="595959"/>
                </a:solidFill>
                <a:latin typeface="SF_HailSnow"/>
              </a:rPr>
              <a:t>, </a:t>
            </a:r>
            <a:r>
              <a:rPr lang="ko-KR" sz="2200" b="false" i="false" u="none" strike="noStrike">
                <a:solidFill>
                  <a:srgbClr val="595959"/>
                </a:solidFill>
                <a:ea typeface="SF_HailSnow"/>
              </a:rPr>
              <a:t>개선</a:t>
            </a:r>
            <a:r>
              <a:rPr lang="en-US" sz="22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SF_HailSnow"/>
              </a:rPr>
              <a:t>방안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76400" y="6515100"/>
            <a:ext cx="74930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프로젝트</a:t>
            </a:r>
            <a:r>
              <a:rPr lang="en-US" sz="26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결과</a:t>
            </a:r>
            <a:r>
              <a:rPr lang="en-US" sz="2600" b="false" i="false" u="none" strike="noStrike">
                <a:solidFill>
                  <a:srgbClr val="595959"/>
                </a:solidFill>
                <a:latin typeface="SF_HailSnow"/>
              </a:rPr>
              <a:t>, </a:t>
            </a: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향후</a:t>
            </a:r>
            <a:r>
              <a:rPr lang="en-US" sz="26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개선</a:t>
            </a:r>
            <a:r>
              <a:rPr lang="en-US" sz="26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방안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889000"/>
            <a:ext cx="16497300" cy="95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2120900"/>
            <a:ext cx="8077200" cy="129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6692900"/>
            <a:ext cx="7480300" cy="69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99100" y="5753100"/>
            <a:ext cx="70358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21800" y="2247900"/>
            <a:ext cx="6172200" cy="4254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947900" y="1206500"/>
            <a:ext cx="1892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595959"/>
                </a:solidFill>
                <a:latin typeface="SF_HailSnow"/>
              </a:rPr>
              <a:t>MIRI INTELLIGENCE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7100" y="3873500"/>
            <a:ext cx="7645400" cy="276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01259"/>
              </a:lnSpc>
            </a:pP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보건복지부의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‘2022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년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청년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삶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실태조사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’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에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따르면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청년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중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 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32.1%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가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우울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위험군으로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나타났으며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2019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년의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22.9%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에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비해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9.2%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포인트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증가했다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.</a:t>
            </a:r>
          </a:p>
          <a:p>
            <a:pPr algn="just" lvl="0">
              <a:lnSpc>
                <a:spcPct val="101259"/>
              </a:lnSpc>
            </a:pP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/>
            </a:r>
          </a:p>
          <a:p>
            <a:pPr algn="just" lvl="0">
              <a:lnSpc>
                <a:spcPct val="101259"/>
              </a:lnSpc>
            </a:pP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건강보험심사평가원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통계에서도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전체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우울증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환자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중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20, 30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대가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차지하는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비율은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2018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년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26%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에서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2022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년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36%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로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증가했다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.</a:t>
            </a:r>
          </a:p>
          <a:p>
            <a:pPr algn="just" lvl="0">
              <a:lnSpc>
                <a:spcPct val="101259"/>
              </a:lnSpc>
            </a:pP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/>
            </a:r>
          </a:p>
          <a:p>
            <a:pPr algn="just" lvl="0">
              <a:lnSpc>
                <a:spcPct val="101259"/>
              </a:lnSpc>
            </a:pP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/>
            </a:r>
          </a:p>
          <a:p>
            <a:pPr algn="just" lvl="0">
              <a:lnSpc>
                <a:spcPct val="101259"/>
              </a:lnSpc>
            </a:pP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/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7800" y="1054100"/>
            <a:ext cx="11938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기획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의도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1700" y="7543800"/>
            <a:ext cx="76454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01259"/>
              </a:lnSpc>
            </a:pP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2023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년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한국보건사회연구원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조사에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따르면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, 19∼34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세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청년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가운데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고립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청년의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비율은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2021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년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기준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전체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청년의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5.0%,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약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53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만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8000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명에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달하는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것으로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나타났다</a:t>
            </a:r>
          </a:p>
          <a:p>
            <a:pPr algn="just" lvl="0">
              <a:lnSpc>
                <a:spcPct val="101259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just" lvl="0">
              <a:lnSpc>
                <a:spcPct val="101259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45600" y="9093200"/>
            <a:ext cx="7620000" cy="19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01259"/>
              </a:lnSpc>
            </a:pPr>
            <a:r>
              <a:rPr lang="en-US" sz="1100" b="false" i="false" u="none" strike="noStrike">
                <a:solidFill>
                  <a:srgbClr val="000000"/>
                </a:solidFill>
                <a:latin typeface="Noto Sans CJK KR Regular"/>
              </a:rPr>
              <a:t>https://www.mindsera.com/articles/benefits-of-journaling-the-science-of-reflection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83700" y="6934200"/>
            <a:ext cx="7645400" cy="1612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01259"/>
              </a:lnSpc>
            </a:pP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텍사스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대학교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심리학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교수의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'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일기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작성이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정신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건강에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미치는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영향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'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에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대한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연구에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따르면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,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한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달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동안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15~30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분씩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,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총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4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번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어려운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경험에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대해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글을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작성하면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정신적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,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신체적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건강이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 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크게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개선된느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것으로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 spc="-300">
                <a:solidFill>
                  <a:srgbClr val="595959"/>
                </a:solidFill>
                <a:ea typeface="SF_HailSnow"/>
              </a:rPr>
              <a:t>나타났다</a:t>
            </a:r>
            <a:r>
              <a:rPr lang="en-US" sz="2500" b="false" i="false" u="none" strike="noStrike" spc="-300">
                <a:solidFill>
                  <a:srgbClr val="595959"/>
                </a:solidFill>
                <a:latin typeface="SF_HailSnow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889000"/>
            <a:ext cx="16497300" cy="95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213100" y="1993900"/>
            <a:ext cx="11811000" cy="838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429000" y="2133600"/>
            <a:ext cx="203200" cy="20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21100" y="2133600"/>
            <a:ext cx="203200" cy="20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051300" y="2133600"/>
            <a:ext cx="203200" cy="20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747000" y="2095500"/>
            <a:ext cx="27940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579600" y="2171700"/>
            <a:ext cx="203200" cy="20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213100" y="2565400"/>
            <a:ext cx="11811000" cy="5753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213100" y="2565400"/>
            <a:ext cx="11798300" cy="5753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947900" y="1206500"/>
            <a:ext cx="1892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595959"/>
                </a:solidFill>
                <a:latin typeface="SF_HailSnow"/>
              </a:rPr>
              <a:t>MIRI INTELLIGENCE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7100" y="8470900"/>
            <a:ext cx="14185900" cy="146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- AI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를</a:t>
            </a: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활용해</a:t>
            </a: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일기를</a:t>
            </a: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작성하고</a:t>
            </a: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감정을</a:t>
            </a: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분석하여</a:t>
            </a: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관리할</a:t>
            </a: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수</a:t>
            </a: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있는</a:t>
            </a: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서비스</a:t>
            </a:r>
          </a:p>
          <a:p>
            <a:pPr algn="l" lvl="0">
              <a:lnSpc>
                <a:spcPct val="132800"/>
              </a:lnSpc>
            </a:pP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-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선택한</a:t>
            </a: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감정카드와</a:t>
            </a: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간단한</a:t>
            </a: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상황</a:t>
            </a: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입력만으로도</a:t>
            </a: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완성되는</a:t>
            </a: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 AI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일기</a:t>
            </a: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작문</a:t>
            </a:r>
          </a:p>
          <a:p>
            <a:pPr algn="l" lvl="0">
              <a:lnSpc>
                <a:spcPct val="132800"/>
              </a:lnSpc>
            </a:pP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- AI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감정</a:t>
            </a: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분석</a:t>
            </a: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및</a:t>
            </a: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인사이트</a:t>
            </a: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제공으로</a:t>
            </a: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사용자</a:t>
            </a: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스스로의</a:t>
            </a: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감정</a:t>
            </a: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이해와</a:t>
            </a: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성찰</a:t>
            </a:r>
            <a:r>
              <a:rPr lang="en-US" sz="25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SF_HailSnow"/>
              </a:rPr>
              <a:t>지원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47800" y="1054100"/>
            <a:ext cx="11938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프로젝트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개요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889000"/>
            <a:ext cx="12827000" cy="1193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47800" y="1117600"/>
            <a:ext cx="11938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기술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스택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036800" y="1358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494000" y="1358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951200" y="1358900"/>
            <a:ext cx="2540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08400" y="1358900"/>
            <a:ext cx="254000" cy="25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2997200"/>
            <a:ext cx="2374900" cy="2933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27100" y="2336800"/>
            <a:ext cx="9398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 spc="-100">
                <a:solidFill>
                  <a:srgbClr val="595959"/>
                </a:solidFill>
                <a:ea typeface="SF_HailSnow"/>
              </a:rPr>
              <a:t>디자인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4600" y="5041900"/>
            <a:ext cx="16764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 spc="-100">
                <a:solidFill>
                  <a:srgbClr val="595959"/>
                </a:solidFill>
                <a:latin typeface="SF_HailSnow"/>
              </a:rPr>
              <a:t>Figma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70000" y="3479800"/>
            <a:ext cx="1638300" cy="1155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708400" y="2997200"/>
            <a:ext cx="6096000" cy="2933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708400" y="2336800"/>
            <a:ext cx="73152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 spc="-100">
                <a:solidFill>
                  <a:srgbClr val="595959"/>
                </a:solidFill>
                <a:ea typeface="SF_HailSnow"/>
              </a:rPr>
              <a:t>프론트엔드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13200" y="5041900"/>
            <a:ext cx="16764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 spc="-100">
                <a:solidFill>
                  <a:srgbClr val="595959"/>
                </a:solidFill>
                <a:latin typeface="SF_HailSnow"/>
              </a:rPr>
              <a:t>Vue CLI 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05500" y="5041900"/>
            <a:ext cx="16764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 spc="-100">
                <a:solidFill>
                  <a:srgbClr val="595959"/>
                </a:solidFill>
                <a:latin typeface="SF_HailSnow"/>
              </a:rPr>
              <a:t>Vuetify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930900" y="3479800"/>
            <a:ext cx="1638300" cy="1155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35900" y="3479800"/>
            <a:ext cx="1638300" cy="1155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038600" y="3479800"/>
            <a:ext cx="1638300" cy="1155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330700" y="3619500"/>
            <a:ext cx="1041400" cy="889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299200" y="3581400"/>
            <a:ext cx="901700" cy="952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924800" y="3517900"/>
            <a:ext cx="1447800" cy="1092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22400" y="3365500"/>
            <a:ext cx="1397000" cy="1397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7797800" y="5041900"/>
            <a:ext cx="16764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 spc="-100">
                <a:solidFill>
                  <a:srgbClr val="595959"/>
                </a:solidFill>
                <a:latin typeface="SF_HailSnow"/>
              </a:rPr>
              <a:t>Axios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172700" y="2997200"/>
            <a:ext cx="4279900" cy="29337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172700" y="2336800"/>
            <a:ext cx="61468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 spc="-100">
                <a:solidFill>
                  <a:srgbClr val="595959"/>
                </a:solidFill>
                <a:ea typeface="SF_HailSnow"/>
              </a:rPr>
              <a:t>백엔드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477500" y="5041900"/>
            <a:ext cx="16764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 spc="-100">
                <a:solidFill>
                  <a:srgbClr val="595959"/>
                </a:solidFill>
                <a:latin typeface="SF_HailSnow"/>
              </a:rPr>
              <a:t>Node js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738100" y="5041900"/>
            <a:ext cx="11176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 spc="-100">
                <a:solidFill>
                  <a:srgbClr val="595959"/>
                </a:solidFill>
                <a:latin typeface="SF_HailSnow"/>
              </a:rPr>
              <a:t>Express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95200" y="3479800"/>
            <a:ext cx="1638300" cy="1155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502900" y="3479800"/>
            <a:ext cx="1638300" cy="1155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27100" y="7023100"/>
            <a:ext cx="8864600" cy="29337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927100" y="6375400"/>
            <a:ext cx="9398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 spc="-100">
                <a:solidFill>
                  <a:srgbClr val="595959"/>
                </a:solidFill>
                <a:ea typeface="SF_HailSnow"/>
              </a:rPr>
              <a:t>협업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44600" y="9067800"/>
            <a:ext cx="16764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 spc="-100">
                <a:solidFill>
                  <a:srgbClr val="595959"/>
                </a:solidFill>
                <a:latin typeface="SF_HailSnow"/>
              </a:rPr>
              <a:t>Git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70000" y="7518400"/>
            <a:ext cx="1638300" cy="1155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668000" y="3670300"/>
            <a:ext cx="1320800" cy="812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446000" y="3784600"/>
            <a:ext cx="1524000" cy="5461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72700" y="7023100"/>
            <a:ext cx="2374900" cy="2933700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10172700" y="6375400"/>
            <a:ext cx="25400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 spc="-100">
                <a:solidFill>
                  <a:srgbClr val="595959"/>
                </a:solidFill>
                <a:ea typeface="SF_HailSnow"/>
              </a:rPr>
              <a:t>데이터베이스</a:t>
            </a:r>
            <a:r>
              <a:rPr lang="en-US" sz="2400" b="false" i="false" u="none" strike="noStrike" spc="-100">
                <a:solidFill>
                  <a:srgbClr val="595959"/>
                </a:solidFill>
                <a:latin typeface="SF_HailSnow"/>
              </a:rPr>
              <a:t>, </a:t>
            </a:r>
            <a:r>
              <a:rPr lang="ko-KR" sz="2400" b="false" i="false" u="none" strike="noStrike" spc="-100">
                <a:solidFill>
                  <a:srgbClr val="595959"/>
                </a:solidFill>
                <a:ea typeface="SF_HailSnow"/>
              </a:rPr>
              <a:t>서버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477500" y="9067800"/>
            <a:ext cx="16764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 spc="-100">
                <a:solidFill>
                  <a:srgbClr val="595959"/>
                </a:solidFill>
                <a:latin typeface="SF_HailSnow"/>
              </a:rPr>
              <a:t>Fire base</a:t>
            </a:r>
          </a:p>
        </p:txBody>
      </p:sp>
      <p:pic>
        <p:nvPicPr>
          <p:cNvPr name="Picture 40" id="4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502900" y="7632700"/>
            <a:ext cx="1638300" cy="914400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3327400" y="9080500"/>
            <a:ext cx="16764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 spc="-100">
                <a:solidFill>
                  <a:srgbClr val="595959"/>
                </a:solidFill>
                <a:latin typeface="SF_HailSnow"/>
              </a:rPr>
              <a:t>Git Hub</a:t>
            </a:r>
          </a:p>
        </p:txBody>
      </p:sp>
      <p:pic>
        <p:nvPicPr>
          <p:cNvPr name="Picture 42" id="4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365500" y="7531100"/>
            <a:ext cx="1638300" cy="1155700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0">
            <a:off x="5397500" y="9055100"/>
            <a:ext cx="16764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 spc="-100">
                <a:solidFill>
                  <a:srgbClr val="595959"/>
                </a:solidFill>
                <a:latin typeface="SF_HailSnow"/>
              </a:rPr>
              <a:t>Git Fork</a:t>
            </a:r>
          </a:p>
        </p:txBody>
      </p:sp>
      <p:pic>
        <p:nvPicPr>
          <p:cNvPr name="Picture 44" id="4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35600" y="7505700"/>
            <a:ext cx="1638300" cy="1155700"/>
          </a:xfrm>
          <a:prstGeom prst="rect">
            <a:avLst/>
          </a:prstGeom>
        </p:spPr>
      </p:pic>
      <p:sp>
        <p:nvSpPr>
          <p:cNvPr name="TextBox 45" id="45"/>
          <p:cNvSpPr txBox="true"/>
          <p:nvPr/>
        </p:nvSpPr>
        <p:spPr>
          <a:xfrm rot="0">
            <a:off x="7493000" y="9067800"/>
            <a:ext cx="16764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 spc="-100">
                <a:solidFill>
                  <a:srgbClr val="595959"/>
                </a:solidFill>
                <a:latin typeface="SF_HailSnow"/>
              </a:rPr>
              <a:t>Notion</a:t>
            </a:r>
          </a:p>
        </p:txBody>
      </p:sp>
      <p:pic>
        <p:nvPicPr>
          <p:cNvPr name="Picture 46" id="4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518400" y="7518400"/>
            <a:ext cx="1638300" cy="11557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701800" y="7670800"/>
            <a:ext cx="812800" cy="8128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721100" y="7620000"/>
            <a:ext cx="939800" cy="9398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5829300" y="7683500"/>
            <a:ext cx="825500" cy="8255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8039100" y="7772400"/>
            <a:ext cx="596900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889000"/>
            <a:ext cx="12827000" cy="1193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47800" y="1117600"/>
            <a:ext cx="11938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주요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기능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,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화면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설명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036800" y="1358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494000" y="1358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951200" y="1358900"/>
            <a:ext cx="2540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08400" y="1358900"/>
            <a:ext cx="254000" cy="25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2222500"/>
            <a:ext cx="118110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3000" y="2362200"/>
            <a:ext cx="203200" cy="20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35100" y="2362200"/>
            <a:ext cx="203200" cy="20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65300" y="2362200"/>
            <a:ext cx="203200" cy="203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461000" y="2324100"/>
            <a:ext cx="2794000" cy="241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331700" y="2349500"/>
            <a:ext cx="203200" cy="203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27100" y="2743200"/>
            <a:ext cx="11811000" cy="73406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3042900" y="2667000"/>
            <a:ext cx="47117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true" i="false" u="none" strike="noStrike">
                <a:solidFill>
                  <a:srgbClr val="595959"/>
                </a:solidFill>
                <a:ea typeface="SF_HailSnow"/>
              </a:rPr>
              <a:t>로그인</a:t>
            </a:r>
            <a:r>
              <a:rPr lang="en-US" sz="3000" b="tru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3000" b="true" i="false" u="none" strike="noStrike">
                <a:solidFill>
                  <a:srgbClr val="595959"/>
                </a:solidFill>
                <a:ea typeface="SF_HailSnow"/>
              </a:rPr>
              <a:t>전</a:t>
            </a:r>
            <a:r>
              <a:rPr lang="en-US" sz="3000" b="tru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3000" b="true" i="false" u="none" strike="noStrike">
                <a:solidFill>
                  <a:srgbClr val="595959"/>
                </a:solidFill>
                <a:ea typeface="SF_HailSnow"/>
              </a:rPr>
              <a:t>페이지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79400" y="3289300"/>
            <a:ext cx="4699000" cy="800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서비스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소개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및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주요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기능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요약</a:t>
            </a:r>
          </a:p>
          <a:p>
            <a:pPr algn="l" lvl="0" indent="-342900" marL="342900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로그인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유도를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위한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버튼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889000"/>
            <a:ext cx="12827000" cy="1193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47800" y="1117600"/>
            <a:ext cx="11938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주요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기능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,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화면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설명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036800" y="1358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494000" y="1358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951200" y="1358900"/>
            <a:ext cx="2540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08400" y="1358900"/>
            <a:ext cx="254000" cy="25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3073400"/>
            <a:ext cx="118110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3000" y="3213100"/>
            <a:ext cx="203200" cy="20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35100" y="3213100"/>
            <a:ext cx="203200" cy="20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65300" y="3213100"/>
            <a:ext cx="203200" cy="203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461000" y="3175000"/>
            <a:ext cx="2794000" cy="241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293600" y="3251200"/>
            <a:ext cx="203200" cy="203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27100" y="3492500"/>
            <a:ext cx="11811000" cy="64008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27100" y="2463800"/>
            <a:ext cx="74930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카카오</a:t>
            </a:r>
            <a:r>
              <a:rPr lang="en-US" sz="26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로그인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42900" y="2667000"/>
            <a:ext cx="47117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true" i="false" u="none" strike="noStrike">
                <a:solidFill>
                  <a:srgbClr val="595959"/>
                </a:solidFill>
                <a:ea typeface="SF_HailSnow"/>
              </a:rPr>
              <a:t>카카오</a:t>
            </a:r>
            <a:r>
              <a:rPr lang="en-US" sz="3000" b="tru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3000" b="true" i="false" u="none" strike="noStrike">
                <a:solidFill>
                  <a:srgbClr val="595959"/>
                </a:solidFill>
                <a:ea typeface="SF_HailSnow"/>
              </a:rPr>
              <a:t>계정</a:t>
            </a:r>
            <a:r>
              <a:rPr lang="en-US" sz="3000" b="tru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3000" b="true" i="false" u="none" strike="noStrike">
                <a:solidFill>
                  <a:srgbClr val="595959"/>
                </a:solidFill>
                <a:ea typeface="SF_HailSnow"/>
              </a:rPr>
              <a:t>연동</a:t>
            </a:r>
            <a:r>
              <a:rPr lang="en-US" sz="3000" b="tru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3000" b="true" i="false" u="none" strike="noStrike">
                <a:solidFill>
                  <a:srgbClr val="595959"/>
                </a:solidFill>
                <a:ea typeface="SF_HailSnow"/>
              </a:rPr>
              <a:t>로그인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79400" y="3238500"/>
            <a:ext cx="46990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간편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로그인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기능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제공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889000"/>
            <a:ext cx="12827000" cy="1193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47800" y="1117600"/>
            <a:ext cx="11938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주요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기능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,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화면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설명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036800" y="1358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494000" y="1358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951200" y="1358900"/>
            <a:ext cx="2540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08400" y="1358900"/>
            <a:ext cx="254000" cy="25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3073400"/>
            <a:ext cx="118110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3000" y="3213100"/>
            <a:ext cx="203200" cy="20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35100" y="3213100"/>
            <a:ext cx="203200" cy="20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65300" y="3213100"/>
            <a:ext cx="203200" cy="203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461000" y="3175000"/>
            <a:ext cx="2794000" cy="241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293600" y="3251200"/>
            <a:ext cx="203200" cy="203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27100" y="3517900"/>
            <a:ext cx="11811000" cy="62992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27100" y="2463800"/>
            <a:ext cx="74930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메인</a:t>
            </a:r>
            <a:r>
              <a:rPr lang="en-US" sz="26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화면</a:t>
            </a:r>
            <a:r>
              <a:rPr lang="en-US" sz="2600" b="false" i="false" u="none" strike="noStrike">
                <a:solidFill>
                  <a:srgbClr val="595959"/>
                </a:solidFill>
                <a:latin typeface="SF_HailSnow"/>
              </a:rPr>
              <a:t> -1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42900" y="2667000"/>
            <a:ext cx="47117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카드일기</a:t>
            </a:r>
            <a:r>
              <a:rPr lang="en-US" sz="3000" b="false" i="false" u="none" strike="noStrike">
                <a:solidFill>
                  <a:srgbClr val="595959"/>
                </a:solidFill>
                <a:latin typeface="SF_HailSnow"/>
              </a:rPr>
              <a:t>/</a:t>
            </a: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자유일기</a:t>
            </a:r>
            <a:r>
              <a:rPr lang="en-US" sz="3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선택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79400" y="3289300"/>
            <a:ext cx="4699000" cy="800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사용자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맞춤형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일기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작성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방식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선택</a:t>
            </a:r>
          </a:p>
          <a:p>
            <a:pPr algn="l" lvl="0" indent="-342900" marL="342900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감정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카드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일기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또는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자유일기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옵션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17500" y="4381500"/>
            <a:ext cx="47117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위클리</a:t>
            </a:r>
            <a:r>
              <a:rPr lang="en-US" sz="3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갤러리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79400" y="5105400"/>
            <a:ext cx="46990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주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동안의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일기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작성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상태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시각화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889000"/>
            <a:ext cx="12827000" cy="1193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47800" y="1117600"/>
            <a:ext cx="11938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주요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기능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,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화면</a:t>
            </a:r>
            <a:r>
              <a:rPr lang="en-US" sz="4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SF_HailSnow"/>
              </a:rPr>
              <a:t>설명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036800" y="1358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494000" y="1358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951200" y="1358900"/>
            <a:ext cx="2540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08400" y="1358900"/>
            <a:ext cx="254000" cy="25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3365500"/>
            <a:ext cx="118110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3000" y="3505200"/>
            <a:ext cx="203200" cy="20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35100" y="3505200"/>
            <a:ext cx="203200" cy="20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65300" y="3505200"/>
            <a:ext cx="203200" cy="203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461000" y="3467100"/>
            <a:ext cx="2794000" cy="241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293600" y="3530600"/>
            <a:ext cx="203200" cy="203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27100" y="3797300"/>
            <a:ext cx="11811000" cy="2578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27100" y="2463800"/>
            <a:ext cx="74930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메인</a:t>
            </a:r>
            <a:r>
              <a:rPr lang="en-US" sz="26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SF_HailSnow"/>
              </a:rPr>
              <a:t>화면</a:t>
            </a:r>
            <a:r>
              <a:rPr lang="en-US" sz="2600" b="false" i="false" u="none" strike="noStrike">
                <a:solidFill>
                  <a:srgbClr val="595959"/>
                </a:solidFill>
                <a:latin typeface="SF_HailSnow"/>
              </a:rPr>
              <a:t> -2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42900" y="2667000"/>
            <a:ext cx="47117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주간</a:t>
            </a:r>
            <a:r>
              <a:rPr lang="en-US" sz="30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요약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81000" y="3314700"/>
            <a:ext cx="46990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일주일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 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간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일기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작성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비율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시각화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79400" y="4000500"/>
            <a:ext cx="47117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95959"/>
                </a:solidFill>
                <a:ea typeface="SF_HailSnow"/>
              </a:rPr>
              <a:t>투두리스트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79400" y="4660900"/>
            <a:ext cx="46990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간단한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투두리스트</a:t>
            </a:r>
            <a:r>
              <a:rPr lang="en-US" sz="2400" b="false" i="false" u="none" strike="noStrike">
                <a:solidFill>
                  <a:srgbClr val="595959"/>
                </a:solidFill>
                <a:latin typeface="SF_HailSnow"/>
              </a:rPr>
              <a:t>(CRUD) </a:t>
            </a:r>
            <a:r>
              <a:rPr lang="ko-KR" sz="2400" b="false" i="false" u="none" strike="noStrike">
                <a:solidFill>
                  <a:srgbClr val="595959"/>
                </a:solidFill>
                <a:ea typeface="SF_HailSnow"/>
              </a:rPr>
              <a:t>제공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